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049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7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6be569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恒定功率启动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03b6ec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恒定加速度启动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f443922a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功率变化问题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b413ae4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机车启动模型新情境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8_1#3519fd431?vop=1&amp;pid=03b6ecde4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一辆列车总质量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，发动机的额定功率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=1.8×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.列车在水平轨道上沿直线行驶时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道对列车的阻力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恒为列车重力的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.若列车从静止开始以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的加速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度匀加速启动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则这一过程维持的最长时间为(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8_1#3519fd431?vop=1&amp;pid=03b6ecde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9_1#3519fd431.bracket?vop=1&amp;pid=03b6ecde4&amp;color=0,0,0&amp;vpa=3&amp;vtp=1"/>
          <p:cNvSpPr/>
          <p:nvPr/>
        </p:nvSpPr>
        <p:spPr>
          <a:xfrm>
            <a:off x="55874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8_2#3519fd431.choices?vop=1&amp;pid=03b6ecde4&amp;color=0,0,0&amp;vtp=1&amp;bbb=1"/>
              <p:cNvSpPr/>
              <p:nvPr/>
            </p:nvSpPr>
            <p:spPr>
              <a:xfrm>
                <a:off x="832104" y="274466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8_2#3519fd431.choices?vop=1&amp;pid=03b6ecde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466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20_1#3519fd431?vop=1&amp;pid=03b6ecde4&amp;color=0,0,0&amp;vtp=1&amp;bbb=1&amp;hb=1"/>
              <p:cNvSpPr/>
              <p:nvPr/>
            </p:nvSpPr>
            <p:spPr>
              <a:xfrm>
                <a:off x="832104" y="3105277"/>
                <a:ext cx="10533888" cy="10760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本题为恒定加速度启动问题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先求过程中恒定牵引力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与匀加速运动末速度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再算时间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对应大招攻略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27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匀加速运动阶段计算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EX.20_1#3519fd431?vop=1&amp;pid=03b6ecde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05277"/>
                <a:ext cx="10533888" cy="1076008"/>
              </a:xfrm>
              <a:prstGeom prst="rect">
                <a:avLst/>
              </a:prstGeom>
              <a:blipFill>
                <a:blip r:embed="rId5"/>
                <a:stretch>
                  <a:fillRect l="-1389" b="-7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1_1#3519fd431?vop=1&amp;pid=03b6ecde4&amp;color=0,0,0&amp;vtp=1&amp;bbb=1&amp;hb=1"/>
              <p:cNvSpPr/>
              <p:nvPr/>
            </p:nvSpPr>
            <p:spPr>
              <a:xfrm>
                <a:off x="832104" y="418668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−0.01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，解得此过程列车的牵引力大小为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，列车匀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加速直线运动的末速度大小为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，则此过程最长时间为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1_1#3519fd431?vop=1&amp;pid=03b6ecde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86682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r="-984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2_1#ab3342fb4?vop=1&amp;pid=03b6ecde4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的汽车在平直路面上匀加速启动，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时刻后汽车以额定功率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，整个运动过程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中汽车的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图像如图所示，设汽车所受的阻力恒定.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则下列分析正确的是(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2_1#ab3342fb4?vop=1&amp;pid=03b6ecde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7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ab3342fb4.bracket?vop=1&amp;pid=03b6ecde4&amp;color=0,0,0&amp;vpa=4&amp;vtp=1&amp;bbb=1"/>
          <p:cNvSpPr/>
          <p:nvPr/>
        </p:nvSpPr>
        <p:spPr>
          <a:xfrm>
            <a:off x="8454041" y="1917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4_BD.22_2#ab3342fb4?htil=1&amp;vop=1&amp;pid=03b6ecde4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8632" y="2051242"/>
            <a:ext cx="1709928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2_3#ab3342fb4.choices?htil=1&amp;vop=1&amp;pid=03b6ecde4&amp;color=0,0,0&amp;vtp=1&amp;bbb=1&amp;hs=1"/>
              <p:cNvSpPr/>
              <p:nvPr/>
            </p:nvSpPr>
            <p:spPr>
              <a:xfrm>
                <a:off x="832104" y="2283017"/>
                <a:ext cx="8686800" cy="16294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汽车受到的阻力大小为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过程中，汽车牵引力的大小为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过程中，汽车牵引力所做的功为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过程中，汽车牵引力所做的功为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2_3#ab3342fb4.choices?htil=1&amp;vop=1&amp;pid=03b6ecde4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8686800" cy="1629410"/>
              </a:xfrm>
              <a:prstGeom prst="rect">
                <a:avLst/>
              </a:prstGeom>
              <a:blipFill>
                <a:blip r:embed="rId5"/>
                <a:stretch>
                  <a:fillRect l="-1684" t="-1124" b="-8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4_1#ab3342fb4?vop=1&amp;pid=03b6ecde4&amp;color=0,0,0&amp;vtp=1&amp;bbb=1&amp;hb=1&amp;hs=1"/>
              <p:cNvSpPr/>
              <p:nvPr/>
            </p:nvSpPr>
            <p:spPr>
              <a:xfrm>
                <a:off x="832104" y="3908617"/>
                <a:ext cx="10533888" cy="1637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【解析】汽车匀速运动时，牵引力大小等于阻力大小，所以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汽车在匀加速运动过程中，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，故B正确；汽车在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过程中的功率没达到额定功率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过程中汽车牵引力所做的功小于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，故C错误；汽车在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过程中的功率达到了额定功率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该过程中汽车牵引力所做的功为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4_1#ab3342fb4?vop=1&amp;pid=03b6ecde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08617"/>
                <a:ext cx="10533888" cy="1637030"/>
              </a:xfrm>
              <a:prstGeom prst="rect">
                <a:avLst/>
              </a:prstGeom>
              <a:blipFill>
                <a:blip r:embed="rId6"/>
                <a:stretch>
                  <a:fillRect l="-1389" t="-1115" r="-2604" b="-8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EX.25_1#ab3342fb4?vop=1&amp;pid=03b6ecde4&amp;color=0,0,0&amp;vtp=1&amp;bbb=1"/>
          <p:cNvSpPr/>
          <p:nvPr/>
        </p:nvSpPr>
        <p:spPr>
          <a:xfrm>
            <a:off x="832104" y="553421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解答本题的关键是知道汽车以最大速度运行时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汽车的牵引力大小等于阻力大小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6_1#b283fc691?vop=1&amp;pid=03b6ecde4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如图甲所示，一物体置于倾角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的足够长的光滑斜面上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，电动机通过跨过定滑轮的轻绳牵引物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体沿斜面上升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.启动电动机后，在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时间内物体运动的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图像如图乙所示，其中除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1∼5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时间内图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像为曲线外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，其余时间段图像均为直线，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后电动机的输出功率保持不变.已知物体的质量为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一切阻力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6_1#b283fc691?vop=1&amp;pid=03b6ecde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2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7_1#b283fc691.bracket?vop=1&amp;pid=03b6ecde4&amp;color=0,0,0&amp;vpa=5&amp;vtp=1"/>
          <p:cNvSpPr/>
          <p:nvPr/>
        </p:nvSpPr>
        <p:spPr>
          <a:xfrm>
            <a:off x="4777835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26_3#b283fc691?iti=1&amp;htil=1&amp;vop=1&amp;pid=03b6ecde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2888" y="3597848"/>
            <a:ext cx="1865376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26_4#b283fc691?iti=2&amp;htil=1&amp;vop=1&amp;pid=03b6ecde4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5008" y="3241232"/>
            <a:ext cx="133502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26_5#b283fc691?iti=1&amp;htil=1&amp;vop=1&amp;pid=03b6ecde4&amp;color=0,0,0&amp;vtp=1"/>
          <p:cNvSpPr/>
          <p:nvPr/>
        </p:nvSpPr>
        <p:spPr>
          <a:xfrm>
            <a:off x="3325082" y="4803840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26_6#b283fc691?iti=2&amp;htil=1&amp;vop=1&amp;pid=03b6ecde4&amp;color=0,0,0&amp;vtp=1"/>
          <p:cNvSpPr/>
          <p:nvPr/>
        </p:nvSpPr>
        <p:spPr>
          <a:xfrm>
            <a:off x="8592026" y="479469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26_7#b283fc691.choices?vop=1&amp;pid=03b6ecde4&amp;color=0,0,0&amp;vtp=1&amp;bbb=1"/>
              <p:cNvSpPr/>
              <p:nvPr/>
            </p:nvSpPr>
            <p:spPr>
              <a:xfrm>
                <a:off x="832104" y="5171632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内电动机的输出功率不变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1∼5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内电动机牵引力逐渐变大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内电动机牵引力大小为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后电动机的输出功率为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BD.26_7#b283fc691.choices?vop=1&amp;pid=03b6ecde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71632"/>
                <a:ext cx="10533888" cy="765810"/>
              </a:xfrm>
              <a:prstGeom prst="rect">
                <a:avLst/>
              </a:prstGeom>
              <a:blipFill>
                <a:blip r:embed="rId6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8_1#b283fc691?vop=1&amp;pid=03b6ecde4&amp;color=0,0,0&amp;vtp=1&amp;bt=1&amp;bbb=1&amp;hb=1"/>
              <p:cNvSpPr/>
              <p:nvPr/>
            </p:nvSpPr>
            <p:spPr>
              <a:xfrm>
                <a:off x="832104" y="151200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【解析】由题图乙可知，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内物体做匀加速直线运动，则电动机牵引力大小不变，物体速度增大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内电动机的输出功率变大，故A错误；由题图乙可知，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1∼5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内物体的加速度逐渐减小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，则电动机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牵引力逐渐减小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，故B错误；由题图乙可知，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内物体的加速度大小为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第二定律可得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内电动机牵引力大小为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后电动机的输出功率不变，等于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末时的输出功率，则有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=45×4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8_1#b283fc691?vop=1&amp;pid=03b6ecde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144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9_1#18da1991d?vop=1&amp;pid=f443922a7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的汽车在平直公路上以速度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匀速行驶时，发动机的功率为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.司机为了合理进入限速区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小油门使汽车功率立即减小到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，并保持该功率继续行驶.设汽车行驶过程中所受阻力大小不变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，从司机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减小油门开始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，汽车运动的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图像如图所示，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时刻后，汽车做匀速运动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.汽车因油耗而改变的质量可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9_1#18da1991d?vop=1&amp;pid=f443922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0_1#18da1991d.bracket?vop=1&amp;pid=f443922a7&amp;color=0,0,0&amp;vpa=6&amp;vtp=1"/>
          <p:cNvSpPr/>
          <p:nvPr/>
        </p:nvSpPr>
        <p:spPr>
          <a:xfrm>
            <a:off x="3357023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29_2#18da1991d?vop=1&amp;pid=f443922a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0096" y="3255837"/>
            <a:ext cx="1517904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9_3#18da1991d.choices?vop=1&amp;pid=f443922a7&amp;color=0,0,0&amp;vtp=1&amp;bbb=1"/>
              <p:cNvSpPr/>
              <p:nvPr/>
            </p:nvSpPr>
            <p:spPr>
              <a:xfrm>
                <a:off x="832104" y="4678237"/>
                <a:ext cx="1053388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0时刻，汽车的加速度大小为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时间内，汽车的牵引力不断减小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时刻后，汽车匀速运动的速度大小为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时间内，汽车行驶的位移大小为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9_3#18da1991d.choices?vop=1&amp;pid=f443922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78237"/>
                <a:ext cx="10533888" cy="939800"/>
              </a:xfrm>
              <a:prstGeom prst="rect">
                <a:avLst/>
              </a:prstGeom>
              <a:blipFill>
                <a:blip r:embed="rId5"/>
                <a:stretch>
                  <a:fillRect l="-1389" b="-83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1_1#18da1991d?vop=1&amp;pid=f443922a7&amp;color=0,0,0&amp;vtp=1&amp;bt=1&amp;bbb=1&amp;hb=1"/>
              <p:cNvSpPr/>
              <p:nvPr/>
            </p:nvSpPr>
            <p:spPr>
              <a:xfrm>
                <a:off x="832104" y="1508760"/>
                <a:ext cx="10533888" cy="24701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【解析】匀速行驶时，牵引力和阻力大小相等，因此汽车所受阻力大小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，0时刻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，可得汽车的加速度大小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车速度不断减小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，因此牵引力不断增大，故B错误；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时刻后，汽车再次匀速运动时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，牵引力与阻力再次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时间内，如果汽车做匀减速运动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，位移大小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，而汽车做加速度逐渐减小的减速运动，因此位移小于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1_1#18da1991d?vop=1&amp;pid=f443922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70150"/>
              </a:xfrm>
              <a:prstGeom prst="rect">
                <a:avLst/>
              </a:prstGeom>
              <a:blipFill>
                <a:blip r:embed="rId3"/>
                <a:stretch>
                  <a:fillRect l="-1389" r="-289" b="-32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EX.32_1#18da1991d?vop=1&amp;pid=f443922a7&amp;color=0,0,0&amp;vtp=1&amp;bbb=1"/>
              <p:cNvSpPr/>
              <p:nvPr/>
            </p:nvSpPr>
            <p:spPr>
              <a:xfrm>
                <a:off x="832104" y="3987800"/>
                <a:ext cx="10533888" cy="559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注意说明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功率突变时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速度不能突变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牵引力随功率同步突变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4_EX.32_1#18da1991d?vop=1&amp;pid=f443922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87800"/>
                <a:ext cx="10533888" cy="559880"/>
              </a:xfrm>
              <a:prstGeom prst="rect">
                <a:avLst/>
              </a:prstGeom>
              <a:blipFill>
                <a:blip r:embed="rId4"/>
                <a:stretch>
                  <a:fillRect l="-1389" b="-14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3_1#aa7b97024?vop=1&amp;pid=f443922a7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一辆汽车在平直公路上以恒定功率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匀速行驶，行驶的速度为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.由于前方出现险情，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汽车要减速慢行，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驾驶员在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时刻将发动机的功率减半，以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的恒定功率行驶到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时刻通过险情区之后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，驾驶员立即将功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率增大到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，以恒定功率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继续向前行驶到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时刻，整个过程汽车所受阻力恒为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这段时间内，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汽车的速度随时间变化的关系图像可能是(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33_1#aa7b97024?vop=1&amp;pid=f443922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370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4_1#aa7b97024.bracket?vop=1&amp;pid=f443922a7&amp;color=0,0,0&amp;vpa=7&amp;vtp=1"/>
          <p:cNvSpPr/>
          <p:nvPr/>
        </p:nvSpPr>
        <p:spPr>
          <a:xfrm>
            <a:off x="5130260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33_2#aa7b97024.choices?vop=1&amp;pid=f443922a7&amp;color=0,0,0&amp;vtp=1&amp;bbb=1"/>
          <p:cNvSpPr/>
          <p:nvPr/>
        </p:nvSpPr>
        <p:spPr>
          <a:xfrm>
            <a:off x="832104" y="3419031"/>
            <a:ext cx="10531904" cy="1255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1200"/>
              </a:lnSpc>
              <a:tabLst>
                <a:tab pos="2706001" algn="l"/>
                <a:tab pos="5373902" algn="l"/>
                <a:tab pos="805450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2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4_BD.33_2#aa7b97024.choice_image?vop=1&amp;pid=f443922a7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2336" y="3257551"/>
            <a:ext cx="1828800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33_2#aa7b97024.choice_image?vop=1&amp;pid=f443922a7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0608" y="3257551"/>
            <a:ext cx="1828800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4_BD.33_2#aa7b97024.choice_image?vop=1&amp;pid=f443922a7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8404" y="3257551"/>
            <a:ext cx="1828800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4_BD.33_2#aa7b97024.choice_image?vop=1&amp;pid=f443922a7&amp;color=0,0,0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5470" y="3257551"/>
            <a:ext cx="1828800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5_1#aa7b97024?vop=1&amp;pid=f443922a7&amp;color=0,0,0&amp;vtp=1&amp;bt=1&amp;bbb=1&amp;hb=1"/>
              <p:cNvSpPr/>
              <p:nvPr/>
            </p:nvSpPr>
            <p:spPr>
              <a:xfrm>
                <a:off x="832104" y="1512000"/>
                <a:ext cx="10533888" cy="4342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时间内，汽车以功率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匀速行驶，即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，行驶的速度为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牵引力和阻力相等，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图像为一条水平线；在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时间内，在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时刻将发动机的功率减半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，但汽车速度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仍为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，汽车牵引力减为原来的一半，阻力不变，则汽车开始做减速运动，速度减小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减小，故汽车做加速度减小的减速运动，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图像的斜率绝对值减小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，当汽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车的速度减到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时，汽车牵引力再次等于阻力，汽车再次做匀速直线运动；在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，汽车功率恢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复到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的瞬间，汽车速度仍为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，则汽车牵引力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，则汽车开始做加速运动，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速度增大，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由牛顿第二定律可知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减小，故汽车做加速度减小的加速运动，则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斜率减小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，当汽车速度增加到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时，汽车牵引力等于阻力，汽车再次做匀速直线运动，故B正确，A、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5_1#aa7b97024?vop=1&amp;pid=f443922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4342130"/>
              </a:xfrm>
              <a:prstGeom prst="rect">
                <a:avLst/>
              </a:prstGeom>
              <a:blipFill>
                <a:blip r:embed="rId3"/>
                <a:stretch>
                  <a:fillRect l="-1389" r="-1331" b="-33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6_1#1ada79078?vop=1&amp;pid=9b413ae4d&amp;color=0,0,0&amp;vtp=1&amp;bt=1&amp;bbb=1&amp;hb=1"/>
              <p:cNvSpPr/>
              <p:nvPr/>
            </p:nvSpPr>
            <p:spPr>
              <a:xfrm>
                <a:off x="832104" y="1512000"/>
                <a:ext cx="10533888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2024年12月29日，全球最快高铁列车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动车组样车发布，这标志着“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科技创新工程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”取得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重大突破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，将极大提升我国铁路科技创新水平和科技自立自强能力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，进一步巩固扩大我国高铁技术世界领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跑优势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.某动车组由4辆提供动力的动车和4辆无动力的拖车组成，其中第2、4、5、7节车厢为动车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为拖车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.每节车厢的质量均为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，每节动车的额定功率均为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，各节车厢之间只有水平方向的相互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.行驶过程中，每节动车提供的动力相同，每节车厢所受阻力大小恒为其重力的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.某次测试中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车组由始发站以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的加速度匀加速启动，达到额定功率后以额定功率行驶.设铁轨为水平直线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加速度取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6_1#1ada79078?vop=1&amp;pid=9b413ae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868359"/>
              </a:xfrm>
              <a:prstGeom prst="rect">
                <a:avLst/>
              </a:prstGeom>
              <a:blipFill>
                <a:blip r:embed="rId3"/>
                <a:stretch>
                  <a:fillRect l="-1389" r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7_1#db7040671?vop=1&amp;pid=1ada79078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（1）匀加速阶段，求第3节与第4节车厢间的相互作用力大小；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8_1#db7040671?vop=1&amp;pid=1ada79078&amp;color=0,0,0&amp;vtp=1&amp;bbb=1"/>
              <p:cNvSpPr/>
              <p:nvPr/>
            </p:nvSpPr>
            <p:spPr>
              <a:xfrm>
                <a:off x="832104" y="1920495"/>
                <a:ext cx="10533888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6.25×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8_1#db7040671?vop=1&amp;pid=1ada790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5600"/>
              </a:xfrm>
              <a:prstGeom prst="rect">
                <a:avLst/>
              </a:prstGeom>
              <a:blipFill>
                <a:blip r:embed="rId3"/>
                <a:stretch>
                  <a:fillRect l="-810" b="-10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9_1#db7040671?vop=1&amp;pid=1ada79078&amp;color=0,0,0&amp;vtp=1&amp;bbb=1&amp;hb=1"/>
              <p:cNvSpPr/>
              <p:nvPr/>
            </p:nvSpPr>
            <p:spPr>
              <a:xfrm>
                <a:off x="832104" y="2283271"/>
                <a:ext cx="10533888" cy="24495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【解】因为该动车组由4辆提供动力的动车和4辆无动力的拖车组成，故匀加速阶段，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对动车组受力分析，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=1.25×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1、2、3节车厢看成整体进行受力分析，由牛顿第二定律有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=−6.25×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号表示第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4节对第3节车厢的作用力与动车组运动方向相同，故第3节与第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4节车厢间的相互作用力大小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6.25×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39_1#db7040671?vop=1&amp;pid=1ada790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271"/>
                <a:ext cx="10533888" cy="2449513"/>
              </a:xfrm>
              <a:prstGeom prst="rect">
                <a:avLst/>
              </a:prstGeom>
              <a:blipFill>
                <a:blip r:embed="rId4"/>
                <a:stretch>
                  <a:fillRect l="-1389" r="-1678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5030d01a.fixed?pid=05e70509a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75030d01a.fixed?pid=05e70509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专题上分9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机车启动问题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c64f62a0c?vop=1&amp;pid=1ada79078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（2）求动车组匀加速阶段的时间和位移大小；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1_1#c64f62a0c?vop=1&amp;pid=1ada79078&amp;color=0,0,0&amp;vtp=1&amp;bbb=1"/>
              <p:cNvSpPr/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1_1#c64f62a0c?vop=1&amp;pid=1ada790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blipFill>
                <a:blip r:embed="rId3"/>
                <a:stretch>
                  <a:fillRect l="-810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2_1#c64f62a0c?vop=1&amp;pid=1ada79078&amp;color=0,0,0&amp;vtp=1&amp;bbb=1&amp;hb=1"/>
              <p:cNvSpPr/>
              <p:nvPr/>
            </p:nvSpPr>
            <p:spPr>
              <a:xfrm>
                <a:off x="832104" y="2281112"/>
                <a:ext cx="10533888" cy="2500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【解析】当动车组匀加速阶段结束时，功率恰好达到额定功率，设此时速度大小为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匀加速阶段的时间为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，由运动学公式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匀加速阶段的位移大小为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，由运动学公式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代入数据解得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2_1#c64f62a0c?vop=1&amp;pid=1ada790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1112"/>
                <a:ext cx="10533888" cy="2500630"/>
              </a:xfrm>
              <a:prstGeom prst="rect">
                <a:avLst/>
              </a:prstGeom>
              <a:blipFill>
                <a:blip r:embed="rId4"/>
                <a:stretch>
                  <a:fillRect l="-1389" b="-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3_1#2f6ae2e7f?vop=1&amp;pid=1ada79078&amp;color=0,0,0&amp;vtp=1&amp;bt=1&amp;bbb=1&amp;hb=1"/>
              <p:cNvSpPr/>
              <p:nvPr/>
            </p:nvSpPr>
            <p:spPr>
              <a:xfrm>
                <a:off x="832104" y="1508760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（3）若动车组行驶过程中所受总阻力与速度的平方成正比，即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121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（各量均取国际单位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），求动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车组匀速行驶时的速度大小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43_1#2f6ae2e7f?vop=1&amp;pid=1ada7907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8530"/>
              </a:xfrm>
              <a:prstGeom prst="rect">
                <a:avLst/>
              </a:prstGeom>
              <a:blipFill>
                <a:blip r:embed="rId3"/>
                <a:stretch>
                  <a:fillRect l="-1389" r="-521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4_1#2f6ae2e7f?vop=1&amp;pid=1ada79078&amp;color=0,0,0&amp;vtp=1&amp;bbb=1"/>
              <p:cNvSpPr/>
              <p:nvPr/>
            </p:nvSpPr>
            <p:spPr>
              <a:xfrm>
                <a:off x="832104" y="2494724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4_1#2f6ae2e7f?vop=1&amp;pid=1ada790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94724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5_1#2f6ae2e7f?vop=1&amp;pid=1ada79078&amp;color=0,0,0&amp;vtp=1&amp;bbb=1"/>
              <p:cNvSpPr/>
              <p:nvPr/>
            </p:nvSpPr>
            <p:spPr>
              <a:xfrm>
                <a:off x="832104" y="2852864"/>
                <a:ext cx="10533888" cy="9384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【解析】当列车组匀速行驶时有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121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45_1#2f6ae2e7f?vop=1&amp;pid=1ada790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52864"/>
                <a:ext cx="10533888" cy="938403"/>
              </a:xfrm>
              <a:prstGeom prst="rect">
                <a:avLst/>
              </a:prstGeom>
              <a:blipFill>
                <a:blip r:embed="rId5"/>
                <a:stretch>
                  <a:fillRect l="-1389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46_1#1ada79078?vop=1&amp;pid=9b413ae4d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本题为动车组多动力启动问题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用到大招攻略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恒定加速度启动规律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整体受力分析求出牵引力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然后隔离分析求车厢间作用力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再算匀加速阶段的时间与位移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最后用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求匀速速度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46_1#1ada79078?vop=1&amp;pid=9b413ae4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273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82395c1c3?vop=1&amp;pid=46be56915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的汽车以恒定的功率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在平直的水平公路上行驶，设汽车受到的阻力大小不变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，若汽车匀速行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驶时的速率为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，则当汽车速率为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汽车加速度的大小是(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82395c1c3?vop=1&amp;pid=46be56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926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82395c1c3.bracket?vop=1&amp;pid=46be56915&amp;color=0,0,0&amp;vpa=1&amp;vtp=1"/>
          <p:cNvSpPr/>
          <p:nvPr/>
        </p:nvSpPr>
        <p:spPr>
          <a:xfrm>
            <a:off x="8119712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82395c1c3.choices?vop=1&amp;pid=46be56915&amp;color=0,0,0&amp;vtp=1&amp;bbb=1"/>
              <p:cNvSpPr/>
              <p:nvPr/>
            </p:nvSpPr>
            <p:spPr>
              <a:xfrm>
                <a:off x="832104" y="2283017"/>
                <a:ext cx="10533888" cy="495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2496947" algn="l"/>
                    <a:tab pos="4955794" algn="l"/>
                    <a:tab pos="78718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82395c1c3.choices?vop=1&amp;pid=46be5691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495300"/>
              </a:xfrm>
              <a:prstGeom prst="rect">
                <a:avLst/>
              </a:prstGeom>
              <a:blipFill>
                <a:blip r:embed="rId4"/>
                <a:stretch>
                  <a:fillRect l="-1389" b="-98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82395c1c3?vop=1&amp;pid=46be56915&amp;color=0,0,0&amp;vtp=1&amp;bbb=1&amp;hb=1"/>
              <p:cNvSpPr/>
              <p:nvPr/>
            </p:nvSpPr>
            <p:spPr>
              <a:xfrm>
                <a:off x="832104" y="2778317"/>
                <a:ext cx="10533888" cy="1435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【解析】汽车以速率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匀速运动时，根据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，可得汽车受到的阻力的大小为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，当汽车以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运动时，根据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，可得此时的牵引力大小为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以加速度大小为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_1#82395c1c3?vop=1&amp;pid=46be5691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78317"/>
                <a:ext cx="10533888" cy="1435100"/>
              </a:xfrm>
              <a:prstGeom prst="rect">
                <a:avLst/>
              </a:prstGeom>
              <a:blipFill>
                <a:blip r:embed="rId5"/>
                <a:stretch>
                  <a:fillRect l="-1389" r="-1505" b="-34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f4d61e8e9?vop=1&amp;pid=46be56915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）2024年9月29日，自贡到重庆的高铁正式开通，早上吃冷吃兔，中午吃重庆火锅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.假设此高铁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列车启动后沿水平直轨道行驶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，发动机的总功率恒为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.且行驶过程中受到的阻力大小恒定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，列车的质量为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，最大行驶速度为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f4d61e8e9?vop=1&amp;pid=46be56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10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f4d61e8e9.bracket?vop=1&amp;pid=46be56915&amp;color=0,0,0&amp;vpa=2&amp;vtp=1&amp;bbb=1"/>
          <p:cNvSpPr/>
          <p:nvPr/>
        </p:nvSpPr>
        <p:spPr>
          <a:xfrm>
            <a:off x="5223923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f4d61e8e9.choices?vop=1&amp;pid=46be56915&amp;color=0,0,0&amp;vtp=1&amp;bbb=1"/>
              <p:cNvSpPr/>
              <p:nvPr/>
            </p:nvSpPr>
            <p:spPr>
              <a:xfrm>
                <a:off x="832104" y="2707832"/>
                <a:ext cx="10533888" cy="17278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在加速阶段，高铁列车的加速度保持不变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高铁列车受到的阻力大小为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在加速阶段，发动机对高铁列车的牵引力逐渐减小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当高铁列车的速度大小为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时，列车的加速度大小为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2#f4d61e8e9.choices?vop=1&amp;pid=46be5691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10533888" cy="1727899"/>
              </a:xfrm>
              <a:prstGeom prst="rect">
                <a:avLst/>
              </a:prstGeom>
              <a:blipFill>
                <a:blip r:embed="rId4"/>
                <a:stretch>
                  <a:fillRect l="-1389" b="-28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f4d61e8e9?vop=1&amp;pid=46be56915&amp;color=0,0,0&amp;vtp=1&amp;bt=1&amp;bbb=1&amp;hb=1"/>
              <p:cNvSpPr/>
              <p:nvPr/>
            </p:nvSpPr>
            <p:spPr>
              <a:xfrm>
                <a:off x="832104" y="1512000"/>
                <a:ext cx="10533888" cy="21977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【解析】发动机的功率恒定，由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可知加速阶段，发动机对高铁列车的牵引力逐渐减小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二定律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可知，高铁列车的加速度逐渐减小，故A错误，C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正确；高铁列车达到最大速度时有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提醒：达到最大速度时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，故高铁列车受到的阻力大小为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当高铁列车的速度大小为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，解得牵引力大小为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，解得列车的加速度大小为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6_1#f4d61e8e9?vop=1&amp;pid=46be56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197799"/>
              </a:xfrm>
              <a:prstGeom prst="rect">
                <a:avLst/>
              </a:prstGeom>
              <a:blipFill>
                <a:blip r:embed="rId3"/>
                <a:stretch>
                  <a:fillRect l="-1389" r="-4109" b="-22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6_1#f4d61e8e9?vop=1&amp;pid=46be56915&amp;color=0,0,0&amp;vtp=1&amp;bt=1&amp;bbb=1&amp;hb=1&amp;uw=1">
            <a:extLst>
              <a:ext uri="{FF2B5EF4-FFF2-40B4-BE49-F238E27FC236}">
                <a16:creationId xmlns:a16="http://schemas.microsoft.com/office/drawing/2014/main" id="{3744260D-83F4-8334-AFB9-21090EEA3566}"/>
              </a:ext>
            </a:extLst>
          </p:cNvPr>
          <p:cNvSpPr/>
          <p:nvPr/>
        </p:nvSpPr>
        <p:spPr>
          <a:xfrm>
            <a:off x="8265351" y="1930877"/>
            <a:ext cx="281146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6_1#f4d61e8e9?vop=1&amp;pid=46be56915&amp;color=0,0,0&amp;vtp=1&amp;bt=1&amp;bbb=1&amp;hb=1&amp;uw=1">
            <a:extLst>
              <a:ext uri="{FF2B5EF4-FFF2-40B4-BE49-F238E27FC236}">
                <a16:creationId xmlns:a16="http://schemas.microsoft.com/office/drawing/2014/main" id="{5F6BB9F3-511A-638D-D0DF-1F929C99B3A7}"/>
              </a:ext>
            </a:extLst>
          </p:cNvPr>
          <p:cNvSpPr/>
          <p:nvPr/>
        </p:nvSpPr>
        <p:spPr>
          <a:xfrm>
            <a:off x="832104" y="2346802"/>
            <a:ext cx="2075688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7_1#f4d61e8e9?vop=1&amp;pid=46be56915&amp;color=0,0,0&amp;vtp=1&amp;bt=1&amp;bbb=1"/>
              <p:cNvSpPr/>
              <p:nvPr/>
            </p:nvSpPr>
            <p:spPr>
              <a:xfrm>
                <a:off x="832104" y="1508760"/>
                <a:ext cx="10533888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技巧必备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阻力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达到最大速度时牵引力大小等于阻力大小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瞬时加速度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求牵引力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仅由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决定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与质量无关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EX.7_1#f4d61e8e9?vop=1&amp;pid=46be5691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358900"/>
              </a:xfrm>
              <a:prstGeom prst="rect">
                <a:avLst/>
              </a:prstGeom>
              <a:blipFill>
                <a:blip r:embed="rId3"/>
                <a:stretch>
                  <a:fillRect l="-1389" b="-63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da9c37f06?vop=1&amp;pid=46be56915&amp;color=0,0,0&amp;vtp=1&amp;bt=1&amp;bbb=1&amp;hb=1"/>
              <p:cNvSpPr/>
              <p:nvPr/>
            </p:nvSpPr>
            <p:spPr>
              <a:xfrm>
                <a:off x="832104" y="151200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的汽车在平直公路上行驶，汽车行驶过程中所受阻力大小恒定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.若汽车以额定功率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从静止开始做加速直线运动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，运动过程中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的部分图像如图所示.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8_1#da9c37f06?vop=1&amp;pid=46be56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r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8_2#da9c37f06?vop=1&amp;pid=46be5691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5251" y="2485710"/>
            <a:ext cx="2069306" cy="164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BD.9_1#86146f178?vop=1&amp;pid=da9c37f06&amp;color=0,0,0&amp;vtp=1&amp;bbb=1"/>
          <p:cNvSpPr/>
          <p:nvPr/>
        </p:nvSpPr>
        <p:spPr>
          <a:xfrm>
            <a:off x="832104" y="42726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（1）求汽车行驶过程中所受阻力大小；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0_1#86146f178?vop=1&amp;pid=da9c37f06&amp;color=0,0,0&amp;vtp=1&amp;bbb=1"/>
              <p:cNvSpPr/>
              <p:nvPr/>
            </p:nvSpPr>
            <p:spPr>
              <a:xfrm>
                <a:off x="832104" y="4679063"/>
                <a:ext cx="10533888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2.5×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10_1#86146f178?vop=1&amp;pid=da9c37f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79063"/>
                <a:ext cx="10533888" cy="355600"/>
              </a:xfrm>
              <a:prstGeom prst="rect">
                <a:avLst/>
              </a:prstGeom>
              <a:blipFill>
                <a:blip r:embed="rId5"/>
                <a:stretch>
                  <a:fillRect l="-810" b="-10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11_1#86146f178?vop=1&amp;pid=da9c37f06&amp;color=0,0,0&amp;vtp=1&amp;bbb=1&amp;hb=1"/>
              <p:cNvSpPr/>
              <p:nvPr/>
            </p:nvSpPr>
            <p:spPr>
              <a:xfrm>
                <a:off x="832104" y="5040569"/>
                <a:ext cx="10533888" cy="798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，对汽车有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，结合题图可知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−1.25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入数据解得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=2.5×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S.11_1#86146f178?vop=1&amp;pid=da9c37f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040569"/>
                <a:ext cx="10533888" cy="798259"/>
              </a:xfrm>
              <a:prstGeom prst="rect">
                <a:avLst/>
              </a:prstGeom>
              <a:blipFill>
                <a:blip r:embed="rId6"/>
                <a:stretch>
                  <a:fillRect l="-1389" r="-1157" b="-167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1fb1f3e6b?vop=1&amp;pid=da9c37f06&amp;color=0,0,0&amp;vtp=1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（2）求汽车的额定功率；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3_1#1fb1f3e6b?vop=1&amp;pid=da9c37f06&amp;color=0,0,0&amp;vtp=1&amp;bbb=1"/>
              <p:cNvSpPr/>
              <p:nvPr/>
            </p:nvSpPr>
            <p:spPr>
              <a:xfrm>
                <a:off x="832104" y="1920495"/>
                <a:ext cx="10533888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8.0×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13_1#1fb1f3e6b?vop=1&amp;pid=da9c37f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5600"/>
              </a:xfrm>
              <a:prstGeom prst="rect">
                <a:avLst/>
              </a:prstGeom>
              <a:blipFill>
                <a:blip r:embed="rId3"/>
                <a:stretch>
                  <a:fillRect l="-810" b="-103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4_1#1fb1f3e6b?vop=1&amp;pid=da9c37f06&amp;color=0,0,0&amp;vtp=1&amp;bbb=1"/>
              <p:cNvSpPr/>
              <p:nvPr/>
            </p:nvSpPr>
            <p:spPr>
              <a:xfrm>
                <a:off x="832104" y="2283271"/>
                <a:ext cx="10533888" cy="60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【解析】结合上述分析和题图可知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[1.25−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−1.25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s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sup>
                            </m:sSup>
                          </m:e>
                        </m:d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=8.0×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14_1#1fb1f3e6b?vop=1&amp;pid=da9c37f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271"/>
                <a:ext cx="10533888" cy="609600"/>
              </a:xfrm>
              <a:prstGeom prst="rect">
                <a:avLst/>
              </a:prstGeom>
              <a:blipFill>
                <a:blip r:embed="rId4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9cb66b94e?vop=1&amp;pid=da9c37f06&amp;color=0,0,0&amp;vtp=1&amp;bt=1&amp;bbb=1&amp;hb=1"/>
              <p:cNvSpPr/>
              <p:nvPr/>
            </p:nvSpPr>
            <p:spPr>
              <a:xfrm>
                <a:off x="832104" y="1508760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（3）当汽车达到最大速度后，发动机突然出现故障，功率变为额定功率的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，求此时的加速度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（可用分数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15_1#9cb66b94e?vop=1&amp;pid=da9c37f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8530"/>
              </a:xfrm>
              <a:prstGeom prst="rect">
                <a:avLst/>
              </a:prstGeom>
              <a:blipFill>
                <a:blip r:embed="rId3"/>
                <a:stretch>
                  <a:fillRect l="-1389" r="-1331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6_1#9cb66b94e?vop=1&amp;pid=da9c37f06&amp;color=0,0,0&amp;vtp=1&amp;bbb=1"/>
              <p:cNvSpPr/>
              <p:nvPr/>
            </p:nvSpPr>
            <p:spPr>
              <a:xfrm>
                <a:off x="832104" y="2452751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，方向与汽车运动方向相反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16_1#9cb66b94e?vop=1&amp;pid=da9c37f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2751"/>
                <a:ext cx="10533888" cy="536575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7_1#9cb66b94e?vop=1&amp;pid=da9c37f06&amp;color=0,0,0&amp;vtp=1&amp;bbb=1&amp;hb=1"/>
              <p:cNvSpPr/>
              <p:nvPr/>
            </p:nvSpPr>
            <p:spPr>
              <a:xfrm>
                <a:off x="832104" y="2994279"/>
                <a:ext cx="10533888" cy="1181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【解析】达到最大速度时有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，此时功率变为额定功率的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max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，所以加速度大小为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，方向与汽车运动方向相反.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17_1#9cb66b94e?vop=1&amp;pid=da9c37f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94279"/>
                <a:ext cx="10533888" cy="1181100"/>
              </a:xfrm>
              <a:prstGeom prst="rect">
                <a:avLst/>
              </a:prstGeom>
              <a:blipFill>
                <a:blip r:embed="rId5"/>
                <a:stretch>
                  <a:fillRect l="-1389" b="-41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1602</Words>
  <Application>Microsoft Office PowerPoint</Application>
  <PresentationFormat>宽屏</PresentationFormat>
  <Paragraphs>156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2025-10-29T06:50:36Z</dcterms:created>
  <dcterms:modified xsi:type="dcterms:W3CDTF">2025-10-29T06:52:18Z</dcterms:modified>
  <cp:category/>
  <cp:contentStatus/>
</cp:coreProperties>
</file>